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Helvetica World" panose="020B0604020202020204" charset="-128"/>
      <p:regular r:id="rId13"/>
    </p:embeddedFont>
    <p:embeddedFont>
      <p:font typeface="Helvetica World Bold" panose="020B0604020202020204" charset="-128"/>
      <p:regular r:id="rId14"/>
    </p:embeddedFont>
    <p:embeddedFont>
      <p:font typeface="Helvetica World Bold Italics" panose="020B0604020202020204" charset="-128"/>
      <p:regular r:id="rId15"/>
    </p:embeddedFont>
    <p:embeddedFont>
      <p:font typeface="Alex Brush" panose="020B0604020202020204" charset="0"/>
      <p:regular r:id="rId16"/>
    </p:embeddedFont>
    <p:embeddedFont>
      <p:font typeface="Canva Sans" panose="020B0604020202020204" charset="0"/>
      <p:regular r:id="rId17"/>
    </p:embeddedFont>
    <p:embeddedFont>
      <p:font typeface="Canva Sans Bold Italics" panose="020B0604020202020204" charset="0"/>
      <p:regular r:id="rId18"/>
    </p:embeddedFont>
    <p:embeddedFont>
      <p:font typeface="DM Sans" pitchFamily="2" charset="0"/>
      <p:regular r:id="rId19"/>
      <p:bold r:id="rId20"/>
    </p:embeddedFont>
    <p:embeddedFont>
      <p:font typeface="DM Sans Bold" pitchFamily="2" charset="0"/>
      <p:regular r:id="rId21"/>
      <p:bold r:id="rId22"/>
    </p:embeddedFont>
    <p:embeddedFont>
      <p:font typeface="DM Sans Bold Italics" panose="020B0604020202020204" charset="0"/>
      <p:regular r:id="rId23"/>
    </p:embeddedFont>
    <p:embeddedFont>
      <p:font typeface="DM Serif Display Italics" panose="020B0604020202020204" charset="0"/>
      <p:regular r:id="rId24"/>
    </p:embeddedFont>
    <p:embeddedFont>
      <p:font typeface="Red Hat Display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15.02.2026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250" y="-39472"/>
            <a:ext cx="18398719" cy="10365953"/>
            <a:chOff x="0" y="0"/>
            <a:chExt cx="24531625" cy="138212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531574" cy="13821283"/>
            </a:xfrm>
            <a:custGeom>
              <a:avLst/>
              <a:gdLst/>
              <a:ahLst/>
              <a:cxnLst/>
              <a:rect l="l" t="t" r="r" b="b"/>
              <a:pathLst>
                <a:path w="24531574" h="13821283">
                  <a:moveTo>
                    <a:pt x="0" y="0"/>
                  </a:moveTo>
                  <a:lnTo>
                    <a:pt x="24531574" y="0"/>
                  </a:lnTo>
                  <a:lnTo>
                    <a:pt x="24531574" y="13821283"/>
                  </a:lnTo>
                  <a:lnTo>
                    <a:pt x="0" y="138212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6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6028858" y="413420"/>
            <a:ext cx="6306503" cy="3543652"/>
            <a:chOff x="0" y="0"/>
            <a:chExt cx="8408670" cy="472487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08670" cy="4724908"/>
            </a:xfrm>
            <a:custGeom>
              <a:avLst/>
              <a:gdLst/>
              <a:ahLst/>
              <a:cxnLst/>
              <a:rect l="l" t="t" r="r" b="b"/>
              <a:pathLst>
                <a:path w="8408670" h="4724908">
                  <a:moveTo>
                    <a:pt x="0" y="0"/>
                  </a:moveTo>
                  <a:lnTo>
                    <a:pt x="8408670" y="0"/>
                  </a:lnTo>
                  <a:lnTo>
                    <a:pt x="8408670" y="4724908"/>
                  </a:lnTo>
                  <a:lnTo>
                    <a:pt x="0" y="4724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6" name="AutoShape 6"/>
          <p:cNvSpPr/>
          <p:nvPr/>
        </p:nvSpPr>
        <p:spPr>
          <a:xfrm flipH="1">
            <a:off x="1901258" y="5593343"/>
            <a:ext cx="14561703" cy="110811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901258" y="8451823"/>
            <a:ext cx="14340754" cy="1346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44"/>
              </a:lnSpc>
            </a:pPr>
            <a:r>
              <a:rPr lang="en-US" sz="58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INDIA AI IMPACT BUILDATHON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559793" y="4193168"/>
            <a:ext cx="9758185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Agentic Honeypot API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6851018" y="6527521"/>
            <a:ext cx="4211393" cy="980599"/>
            <a:chOff x="0" y="0"/>
            <a:chExt cx="5615191" cy="130746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615178" cy="1307465"/>
            </a:xfrm>
            <a:custGeom>
              <a:avLst/>
              <a:gdLst/>
              <a:ahLst/>
              <a:cxnLst/>
              <a:rect l="l" t="t" r="r" b="b"/>
              <a:pathLst>
                <a:path w="5615178" h="1307465">
                  <a:moveTo>
                    <a:pt x="0" y="0"/>
                  </a:moveTo>
                  <a:lnTo>
                    <a:pt x="5615178" y="0"/>
                  </a:lnTo>
                  <a:lnTo>
                    <a:pt x="5615178" y="1307465"/>
                  </a:lnTo>
                  <a:lnTo>
                    <a:pt x="0" y="13074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4587" t="-28737" r="-6518" b="-28245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0429860">
            <a:off x="-64760" y="1006945"/>
            <a:ext cx="7647356" cy="10367886"/>
            <a:chOff x="0" y="0"/>
            <a:chExt cx="10196474" cy="1382384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196449" cy="13823823"/>
            </a:xfrm>
            <a:custGeom>
              <a:avLst/>
              <a:gdLst/>
              <a:ahLst/>
              <a:cxnLst/>
              <a:rect l="l" t="t" r="r" b="b"/>
              <a:pathLst>
                <a:path w="10196449" h="13823823">
                  <a:moveTo>
                    <a:pt x="0" y="0"/>
                  </a:moveTo>
                  <a:lnTo>
                    <a:pt x="10196449" y="0"/>
                  </a:lnTo>
                  <a:lnTo>
                    <a:pt x="10196449" y="13823823"/>
                  </a:lnTo>
                  <a:lnTo>
                    <a:pt x="0" y="138238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14000"/>
              </a:blip>
              <a:stretch>
                <a:fillRect l="-14408" t="-33088" r="-109048" b="-2526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5400000">
            <a:off x="10830154" y="2435009"/>
            <a:ext cx="6360966" cy="8623859"/>
            <a:chOff x="0" y="0"/>
            <a:chExt cx="8481289" cy="114984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81314" cy="11498453"/>
            </a:xfrm>
            <a:custGeom>
              <a:avLst/>
              <a:gdLst/>
              <a:ahLst/>
              <a:cxnLst/>
              <a:rect l="l" t="t" r="r" b="b"/>
              <a:pathLst>
                <a:path w="8481314" h="11498453">
                  <a:moveTo>
                    <a:pt x="0" y="0"/>
                  </a:moveTo>
                  <a:lnTo>
                    <a:pt x="8481314" y="0"/>
                  </a:lnTo>
                  <a:lnTo>
                    <a:pt x="8481314" y="11498453"/>
                  </a:lnTo>
                  <a:lnTo>
                    <a:pt x="0" y="11498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9" r="-109047" b="-25269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3046980">
            <a:off x="4567304" y="-4328003"/>
            <a:ext cx="7902216" cy="10713406"/>
            <a:chOff x="0" y="0"/>
            <a:chExt cx="10536288" cy="1428454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36301" cy="14284579"/>
            </a:xfrm>
            <a:custGeom>
              <a:avLst/>
              <a:gdLst/>
              <a:ahLst/>
              <a:cxnLst/>
              <a:rect l="l" t="t" r="r" b="b"/>
              <a:pathLst>
                <a:path w="10536301" h="14284579">
                  <a:moveTo>
                    <a:pt x="0" y="0"/>
                  </a:moveTo>
                  <a:lnTo>
                    <a:pt x="10536301" y="0"/>
                  </a:lnTo>
                  <a:lnTo>
                    <a:pt x="10536301" y="14284579"/>
                  </a:lnTo>
                  <a:lnTo>
                    <a:pt x="0" y="142845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8" r="-109047" b="-2526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357021" y="5441354"/>
            <a:ext cx="3231059" cy="704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3600">
                <a:solidFill>
                  <a:srgbClr val="3E3582"/>
                </a:solidFill>
                <a:latin typeface="DM Sans"/>
                <a:ea typeface="DM Sans"/>
                <a:cs typeface="DM Sans"/>
                <a:sym typeface="DM Sans"/>
              </a:rPr>
              <a:t>Submission by: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30372" y="6622235"/>
            <a:ext cx="6084356" cy="2840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7"/>
              </a:lnSpc>
            </a:pPr>
            <a:r>
              <a:rPr lang="en-US" sz="3422">
                <a:solidFill>
                  <a:srgbClr val="3E3582"/>
                </a:solidFill>
                <a:latin typeface="DM Sans"/>
                <a:ea typeface="DM Sans"/>
                <a:cs typeface="DM Sans"/>
                <a:sym typeface="DM Sans"/>
              </a:rPr>
              <a:t>Aaradhya Rawat </a:t>
            </a:r>
          </a:p>
          <a:p>
            <a:pPr algn="ctr">
              <a:lnSpc>
                <a:spcPts val="5745"/>
              </a:lnSpc>
            </a:pPr>
            <a:r>
              <a:rPr lang="en-US" sz="3422">
                <a:solidFill>
                  <a:srgbClr val="3E3582"/>
                </a:solidFill>
                <a:latin typeface="DM Sans"/>
                <a:ea typeface="DM Sans"/>
                <a:cs typeface="DM Sans"/>
                <a:sym typeface="DM Sans"/>
              </a:rPr>
              <a:t>Sumit Chauhan </a:t>
            </a:r>
          </a:p>
          <a:p>
            <a:pPr algn="ctr">
              <a:lnSpc>
                <a:spcPts val="5747"/>
              </a:lnSpc>
            </a:pPr>
            <a:r>
              <a:rPr lang="en-US" sz="3422">
                <a:solidFill>
                  <a:srgbClr val="3E3582"/>
                </a:solidFill>
                <a:latin typeface="DM Sans"/>
                <a:ea typeface="DM Sans"/>
                <a:cs typeface="DM Sans"/>
                <a:sym typeface="DM Sans"/>
              </a:rPr>
              <a:t>Shourya Varshney </a:t>
            </a:r>
          </a:p>
          <a:p>
            <a:pPr algn="ctr">
              <a:lnSpc>
                <a:spcPts val="5747"/>
              </a:lnSpc>
            </a:pPr>
            <a:r>
              <a:rPr lang="en-US" sz="3422">
                <a:solidFill>
                  <a:srgbClr val="3E3582"/>
                </a:solidFill>
                <a:latin typeface="DM Sans"/>
                <a:ea typeface="DM Sans"/>
                <a:cs typeface="DM Sans"/>
                <a:sym typeface="DM Sans"/>
              </a:rPr>
              <a:t>Vansh Verma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1798664" y="-74421"/>
            <a:ext cx="7418013" cy="4168216"/>
            <a:chOff x="0" y="0"/>
            <a:chExt cx="9160243" cy="51471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160256" cy="5147183"/>
            </a:xfrm>
            <a:custGeom>
              <a:avLst/>
              <a:gdLst/>
              <a:ahLst/>
              <a:cxnLst/>
              <a:rect l="l" t="t" r="r" b="b"/>
              <a:pathLst>
                <a:path w="9160256" h="5147183">
                  <a:moveTo>
                    <a:pt x="0" y="0"/>
                  </a:moveTo>
                  <a:lnTo>
                    <a:pt x="9160256" y="0"/>
                  </a:lnTo>
                  <a:lnTo>
                    <a:pt x="9160256" y="5147183"/>
                  </a:lnTo>
                  <a:lnTo>
                    <a:pt x="0" y="51471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 rot="5400000">
            <a:off x="4467768" y="5458435"/>
            <a:ext cx="395145" cy="9333100"/>
            <a:chOff x="0" y="0"/>
            <a:chExt cx="526860" cy="124441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26796" cy="12444095"/>
            </a:xfrm>
            <a:custGeom>
              <a:avLst/>
              <a:gdLst/>
              <a:ahLst/>
              <a:cxnLst/>
              <a:rect l="l" t="t" r="r" b="b"/>
              <a:pathLst>
                <a:path w="526796" h="12444095">
                  <a:moveTo>
                    <a:pt x="0" y="0"/>
                  </a:moveTo>
                  <a:lnTo>
                    <a:pt x="526796" y="0"/>
                  </a:lnTo>
                  <a:lnTo>
                    <a:pt x="5267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78695" r="-4059052" b="-910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 rot="5400000">
            <a:off x="13531015" y="5554285"/>
            <a:ext cx="395145" cy="9141400"/>
            <a:chOff x="0" y="0"/>
            <a:chExt cx="526860" cy="1218853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26796" cy="12188571"/>
            </a:xfrm>
            <a:custGeom>
              <a:avLst/>
              <a:gdLst/>
              <a:ahLst/>
              <a:cxnLst/>
              <a:rect l="l" t="t" r="r" b="b"/>
              <a:pathLst>
                <a:path w="526796" h="12188571">
                  <a:moveTo>
                    <a:pt x="0" y="0"/>
                  </a:moveTo>
                  <a:lnTo>
                    <a:pt x="526796" y="0"/>
                  </a:lnTo>
                  <a:lnTo>
                    <a:pt x="526796" y="12188571"/>
                  </a:lnTo>
                  <a:lnTo>
                    <a:pt x="0" y="12188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937912" r="-198042" b="-2982"/>
              </a:stretch>
            </a:blipFill>
          </p:spPr>
        </p:sp>
      </p:grpSp>
      <p:sp>
        <p:nvSpPr>
          <p:cNvPr id="16" name="AutoShape 16"/>
          <p:cNvSpPr/>
          <p:nvPr/>
        </p:nvSpPr>
        <p:spPr>
          <a:xfrm>
            <a:off x="1375333" y="6455418"/>
            <a:ext cx="15262648" cy="19180"/>
          </a:xfrm>
          <a:prstGeom prst="line">
            <a:avLst/>
          </a:prstGeom>
          <a:ln w="9525" cap="rnd">
            <a:solidFill>
              <a:srgbClr val="E047D3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17"/>
          <p:cNvGrpSpPr/>
          <p:nvPr/>
        </p:nvGrpSpPr>
        <p:grpSpPr>
          <a:xfrm>
            <a:off x="383648" y="389296"/>
            <a:ext cx="3635866" cy="753704"/>
            <a:chOff x="0" y="0"/>
            <a:chExt cx="4216794" cy="87412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216781" cy="874141"/>
            </a:xfrm>
            <a:custGeom>
              <a:avLst/>
              <a:gdLst/>
              <a:ahLst/>
              <a:cxnLst/>
              <a:rect l="l" t="t" r="r" b="b"/>
              <a:pathLst>
                <a:path w="4216781" h="874141">
                  <a:moveTo>
                    <a:pt x="0" y="0"/>
                  </a:moveTo>
                  <a:lnTo>
                    <a:pt x="4216781" y="0"/>
                  </a:lnTo>
                  <a:lnTo>
                    <a:pt x="4216781" y="874141"/>
                  </a:lnTo>
                  <a:lnTo>
                    <a:pt x="0" y="87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14373956" y="8695873"/>
            <a:ext cx="3886021" cy="1259039"/>
            <a:chOff x="0" y="0"/>
            <a:chExt cx="6044844" cy="195848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044819" cy="1958467"/>
            </a:xfrm>
            <a:custGeom>
              <a:avLst/>
              <a:gdLst/>
              <a:ahLst/>
              <a:cxnLst/>
              <a:rect l="l" t="t" r="r" b="b"/>
              <a:pathLst>
                <a:path w="6044819" h="1958467">
                  <a:moveTo>
                    <a:pt x="0" y="0"/>
                  </a:moveTo>
                  <a:lnTo>
                    <a:pt x="6044819" y="0"/>
                  </a:lnTo>
                  <a:lnTo>
                    <a:pt x="6044819" y="1958467"/>
                  </a:lnTo>
                  <a:lnTo>
                    <a:pt x="0" y="1958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771" b="-772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-2808715" y="773392"/>
            <a:ext cx="19904302" cy="3924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54"/>
              </a:lnSpc>
              <a:spcBef>
                <a:spcPct val="0"/>
              </a:spcBef>
            </a:pPr>
            <a:r>
              <a:rPr lang="en-US" sz="19859" u="sng">
                <a:solidFill>
                  <a:srgbClr val="E047D3"/>
                </a:solidFill>
                <a:latin typeface="Alex Brush"/>
                <a:ea typeface="Alex Brush"/>
                <a:cs typeface="Alex Brush"/>
                <a:sym typeface="Alex Brush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0429860">
            <a:off x="-186299" y="3326340"/>
            <a:ext cx="6744500" cy="8111947"/>
            <a:chOff x="0" y="0"/>
            <a:chExt cx="8992667" cy="108159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92616" cy="10815955"/>
            </a:xfrm>
            <a:custGeom>
              <a:avLst/>
              <a:gdLst/>
              <a:ahLst/>
              <a:cxnLst/>
              <a:rect l="l" t="t" r="r" b="b"/>
              <a:pathLst>
                <a:path w="8992616" h="10815955">
                  <a:moveTo>
                    <a:pt x="0" y="0"/>
                  </a:moveTo>
                  <a:lnTo>
                    <a:pt x="8992616" y="0"/>
                  </a:lnTo>
                  <a:lnTo>
                    <a:pt x="8992616" y="10815955"/>
                  </a:lnTo>
                  <a:lnTo>
                    <a:pt x="0" y="108159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8999"/>
              </a:blip>
              <a:stretch>
                <a:fillRect l="-14698" t="-53107" r="-113358" b="-2906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3046980">
            <a:off x="7235628" y="-4254075"/>
            <a:ext cx="6883222" cy="9331909"/>
            <a:chOff x="0" y="0"/>
            <a:chExt cx="9177630" cy="1244254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8" r="-109047" b="-25268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5400000">
            <a:off x="10830154" y="2447887"/>
            <a:ext cx="6360966" cy="8623859"/>
            <a:chOff x="0" y="0"/>
            <a:chExt cx="8481289" cy="1149847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481314" cy="11498453"/>
            </a:xfrm>
            <a:custGeom>
              <a:avLst/>
              <a:gdLst/>
              <a:ahLst/>
              <a:cxnLst/>
              <a:rect l="l" t="t" r="r" b="b"/>
              <a:pathLst>
                <a:path w="8481314" h="11498453">
                  <a:moveTo>
                    <a:pt x="0" y="0"/>
                  </a:moveTo>
                  <a:lnTo>
                    <a:pt x="8481314" y="0"/>
                  </a:lnTo>
                  <a:lnTo>
                    <a:pt x="8481314" y="11498453"/>
                  </a:lnTo>
                  <a:lnTo>
                    <a:pt x="0" y="11498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9" r="-109047" b="-25269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 rot="5400000">
            <a:off x="4467768" y="5458435"/>
            <a:ext cx="395145" cy="9333100"/>
            <a:chOff x="0" y="0"/>
            <a:chExt cx="526860" cy="124441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6796" cy="12444095"/>
            </a:xfrm>
            <a:custGeom>
              <a:avLst/>
              <a:gdLst/>
              <a:ahLst/>
              <a:cxnLst/>
              <a:rect l="l" t="t" r="r" b="b"/>
              <a:pathLst>
                <a:path w="526796" h="12444095">
                  <a:moveTo>
                    <a:pt x="0" y="0"/>
                  </a:moveTo>
                  <a:lnTo>
                    <a:pt x="526796" y="0"/>
                  </a:lnTo>
                  <a:lnTo>
                    <a:pt x="5267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8695" r="-4059052" b="-910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13531015" y="5554285"/>
            <a:ext cx="395145" cy="9141400"/>
            <a:chOff x="0" y="0"/>
            <a:chExt cx="526860" cy="121885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6796" cy="12188571"/>
            </a:xfrm>
            <a:custGeom>
              <a:avLst/>
              <a:gdLst/>
              <a:ahLst/>
              <a:cxnLst/>
              <a:rect l="l" t="t" r="r" b="b"/>
              <a:pathLst>
                <a:path w="526796" h="12188571">
                  <a:moveTo>
                    <a:pt x="0" y="0"/>
                  </a:moveTo>
                  <a:lnTo>
                    <a:pt x="526796" y="0"/>
                  </a:lnTo>
                  <a:lnTo>
                    <a:pt x="526796" y="12188571"/>
                  </a:lnTo>
                  <a:lnTo>
                    <a:pt x="0" y="12188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937912" r="-198042" b="-2982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212198" y="198796"/>
            <a:ext cx="3162595" cy="655596"/>
            <a:chOff x="0" y="0"/>
            <a:chExt cx="4216794" cy="87412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216781" cy="874141"/>
            </a:xfrm>
            <a:custGeom>
              <a:avLst/>
              <a:gdLst/>
              <a:ahLst/>
              <a:cxnLst/>
              <a:rect l="l" t="t" r="r" b="b"/>
              <a:pathLst>
                <a:path w="4216781" h="874141">
                  <a:moveTo>
                    <a:pt x="0" y="0"/>
                  </a:moveTo>
                  <a:lnTo>
                    <a:pt x="4216781" y="0"/>
                  </a:lnTo>
                  <a:lnTo>
                    <a:pt x="4216781" y="874141"/>
                  </a:lnTo>
                  <a:lnTo>
                    <a:pt x="0" y="87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14417278" y="8932290"/>
            <a:ext cx="3882009" cy="995122"/>
            <a:chOff x="0" y="0"/>
            <a:chExt cx="5176012" cy="132683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176012" cy="1326800"/>
            </a:xfrm>
            <a:custGeom>
              <a:avLst/>
              <a:gdLst/>
              <a:ahLst/>
              <a:cxnLst/>
              <a:rect l="l" t="t" r="r" b="b"/>
              <a:pathLst>
                <a:path w="5176012" h="1326800">
                  <a:moveTo>
                    <a:pt x="0" y="0"/>
                  </a:moveTo>
                  <a:lnTo>
                    <a:pt x="5176012" y="0"/>
                  </a:lnTo>
                  <a:lnTo>
                    <a:pt x="5176012" y="1326800"/>
                  </a:lnTo>
                  <a:lnTo>
                    <a:pt x="0" y="1326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4170" b="-14172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15239252" y="32169"/>
            <a:ext cx="3445264" cy="1935912"/>
            <a:chOff x="0" y="0"/>
            <a:chExt cx="3759200" cy="211231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759200" cy="2112264"/>
            </a:xfrm>
            <a:custGeom>
              <a:avLst/>
              <a:gdLst/>
              <a:ahLst/>
              <a:cxnLst/>
              <a:rect l="l" t="t" r="r" b="b"/>
              <a:pathLst>
                <a:path w="3759200" h="2112264">
                  <a:moveTo>
                    <a:pt x="0" y="0"/>
                  </a:moveTo>
                  <a:lnTo>
                    <a:pt x="3759200" y="0"/>
                  </a:lnTo>
                  <a:lnTo>
                    <a:pt x="3759200" y="2112264"/>
                  </a:lnTo>
                  <a:lnTo>
                    <a:pt x="0" y="2112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b="-2"/>
              </a:stretch>
            </a:blipFill>
          </p:spPr>
        </p:sp>
      </p:grpSp>
      <p:sp>
        <p:nvSpPr>
          <p:cNvPr id="18" name="Freeform 18"/>
          <p:cNvSpPr/>
          <p:nvPr/>
        </p:nvSpPr>
        <p:spPr>
          <a:xfrm>
            <a:off x="11920943" y="2075303"/>
            <a:ext cx="6367057" cy="6136393"/>
          </a:xfrm>
          <a:custGeom>
            <a:avLst/>
            <a:gdLst/>
            <a:ahLst/>
            <a:cxnLst/>
            <a:rect l="l" t="t" r="r" b="b"/>
            <a:pathLst>
              <a:path w="6367057" h="6136393">
                <a:moveTo>
                  <a:pt x="0" y="0"/>
                </a:moveTo>
                <a:lnTo>
                  <a:pt x="6367057" y="0"/>
                </a:lnTo>
                <a:lnTo>
                  <a:pt x="6367057" y="6136394"/>
                </a:lnTo>
                <a:lnTo>
                  <a:pt x="0" y="61363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99729" b="-15667"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0" y="2105199"/>
            <a:ext cx="11786313" cy="7732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1"/>
              </a:lnSpc>
            </a:pPr>
            <a:r>
              <a:rPr lang="en-US" sz="3547" b="1" i="1" u="sng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 THE SHOCK FACTOR:</a:t>
            </a:r>
          </a:p>
          <a:p>
            <a:pPr marL="584868" lvl="1" indent="-292434" algn="just">
              <a:lnSpc>
                <a:spcPts val="3521"/>
              </a:lnSpc>
              <a:buFont typeface="Arial"/>
              <a:buChar char="•"/>
            </a:pPr>
            <a:r>
              <a:rPr lang="en-US" sz="270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₹7,000+ Crore: Total financial drain on Indian citizens in 2024 alone. </a:t>
            </a:r>
          </a:p>
          <a:p>
            <a:pPr marL="584868" lvl="1" indent="-292434" algn="just">
              <a:lnSpc>
                <a:spcPts val="3521"/>
              </a:lnSpc>
              <a:buFont typeface="Arial"/>
              <a:buChar char="•"/>
            </a:pPr>
            <a:r>
              <a:rPr lang="en-US" sz="270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66% Surge: Annual increase in reported financial fraud cases. </a:t>
            </a:r>
          </a:p>
          <a:p>
            <a:pPr marL="584868" lvl="1" indent="-292434" algn="just">
              <a:lnSpc>
                <a:spcPts val="3521"/>
              </a:lnSpc>
              <a:buFont typeface="Arial"/>
              <a:buChar char="•"/>
            </a:pPr>
            <a:r>
              <a:rPr lang="en-US" sz="270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&lt; 2% Recovery: Stolen funds vanish the moment they are transferred. </a:t>
            </a:r>
          </a:p>
          <a:p>
            <a:pPr algn="just">
              <a:lnSpc>
                <a:spcPts val="3249"/>
              </a:lnSpc>
            </a:pPr>
            <a:endParaRPr lang="en-US" sz="2708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ctr">
              <a:lnSpc>
                <a:spcPts val="4611"/>
              </a:lnSpc>
            </a:pPr>
            <a:r>
              <a:rPr lang="en-US" sz="3547" b="1" i="1" u="sng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THE "REACTIVE" TRAP:</a:t>
            </a:r>
          </a:p>
          <a:p>
            <a:pPr marL="584868" lvl="1" indent="-292434" algn="just">
              <a:lnSpc>
                <a:spcPts val="3521"/>
              </a:lnSpc>
              <a:buFont typeface="Arial"/>
              <a:buChar char="•"/>
            </a:pPr>
            <a:r>
              <a:rPr lang="en-US" sz="270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Whack-a-Mole: Current spam filters block the message but ignore the messenger. </a:t>
            </a:r>
          </a:p>
          <a:p>
            <a:pPr marL="584868" lvl="1" indent="-292434" algn="just">
              <a:lnSpc>
                <a:spcPts val="3521"/>
              </a:lnSpc>
              <a:buFont typeface="Arial"/>
              <a:buChar char="•"/>
            </a:pPr>
            <a:r>
              <a:rPr lang="en-US" sz="270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Intelligence Gap: "Block &amp; Ignore" loses the syndicate’s bank accounts and UPI IDs. </a:t>
            </a:r>
          </a:p>
          <a:p>
            <a:pPr marL="584868" lvl="1" indent="-292434" algn="just">
              <a:lnSpc>
                <a:spcPts val="3521"/>
              </a:lnSpc>
              <a:buFont typeface="Arial"/>
              <a:buChar char="•"/>
            </a:pPr>
            <a:r>
              <a:rPr lang="en-US" sz="270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Human Cost: One fake "Electricity Bill" wipes out a lifetime pension in 5 minutes. </a:t>
            </a:r>
          </a:p>
          <a:p>
            <a:pPr algn="just">
              <a:lnSpc>
                <a:spcPts val="3249"/>
              </a:lnSpc>
            </a:pPr>
            <a:endParaRPr lang="en-US" sz="2708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ctr">
              <a:lnSpc>
                <a:spcPts val="3930"/>
              </a:lnSpc>
            </a:pPr>
            <a:r>
              <a:rPr lang="en-US" sz="3023" b="1" i="1" u="sng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THE INSIGHT (Call to Action) :</a:t>
            </a:r>
          </a:p>
          <a:p>
            <a:pPr algn="ctr">
              <a:lnSpc>
                <a:spcPts val="3521"/>
              </a:lnSpc>
            </a:pPr>
            <a:r>
              <a:rPr lang="en-US" sz="270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"We aren't just fighting code; we are fighting organized criminal economies. To win, we must move from 'Block &amp; Ignore' to 'Engage &amp; Eradicate'."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-353636" y="704850"/>
            <a:ext cx="14139374" cy="1072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58"/>
              </a:lnSpc>
              <a:spcBef>
                <a:spcPct val="0"/>
              </a:spcBef>
            </a:pPr>
            <a:r>
              <a:rPr lang="en-US" sz="5212" b="1" i="1" u="sng">
                <a:solidFill>
                  <a:srgbClr val="E047D3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THE CRISIS: INDIA IS LOSING THE WAR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0429860">
            <a:off x="-263700" y="2288496"/>
            <a:ext cx="6744500" cy="8111947"/>
            <a:chOff x="0" y="0"/>
            <a:chExt cx="8992667" cy="108159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92616" cy="10815955"/>
            </a:xfrm>
            <a:custGeom>
              <a:avLst/>
              <a:gdLst/>
              <a:ahLst/>
              <a:cxnLst/>
              <a:rect l="l" t="t" r="r" b="b"/>
              <a:pathLst>
                <a:path w="8992616" h="10815955">
                  <a:moveTo>
                    <a:pt x="0" y="0"/>
                  </a:moveTo>
                  <a:lnTo>
                    <a:pt x="8992616" y="0"/>
                  </a:lnTo>
                  <a:lnTo>
                    <a:pt x="8992616" y="10815955"/>
                  </a:lnTo>
                  <a:lnTo>
                    <a:pt x="0" y="108159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17999"/>
              </a:blip>
              <a:stretch>
                <a:fillRect l="-14698" t="-53107" r="-113358" b="-2906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3046980">
            <a:off x="6083903" y="-3619690"/>
            <a:ext cx="6883222" cy="9331909"/>
            <a:chOff x="0" y="0"/>
            <a:chExt cx="9177630" cy="1244254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8" r="-109047" b="-25268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5503176" y="254146"/>
            <a:ext cx="2819400" cy="1584236"/>
            <a:chOff x="0" y="0"/>
            <a:chExt cx="3759200" cy="211231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759200" cy="2112264"/>
            </a:xfrm>
            <a:custGeom>
              <a:avLst/>
              <a:gdLst/>
              <a:ahLst/>
              <a:cxnLst/>
              <a:rect l="l" t="t" r="r" b="b"/>
              <a:pathLst>
                <a:path w="3759200" h="2112264">
                  <a:moveTo>
                    <a:pt x="0" y="0"/>
                  </a:moveTo>
                  <a:lnTo>
                    <a:pt x="3759200" y="0"/>
                  </a:lnTo>
                  <a:lnTo>
                    <a:pt x="3759200" y="2112264"/>
                  </a:lnTo>
                  <a:lnTo>
                    <a:pt x="0" y="2112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2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 rot="5400000">
            <a:off x="4467768" y="5458435"/>
            <a:ext cx="395145" cy="9333100"/>
            <a:chOff x="0" y="0"/>
            <a:chExt cx="526860" cy="124441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6796" cy="12444095"/>
            </a:xfrm>
            <a:custGeom>
              <a:avLst/>
              <a:gdLst/>
              <a:ahLst/>
              <a:cxnLst/>
              <a:rect l="l" t="t" r="r" b="b"/>
              <a:pathLst>
                <a:path w="526796" h="12444095">
                  <a:moveTo>
                    <a:pt x="0" y="0"/>
                  </a:moveTo>
                  <a:lnTo>
                    <a:pt x="526796" y="0"/>
                  </a:lnTo>
                  <a:lnTo>
                    <a:pt x="5267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78695" r="-4059052" b="-910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13531015" y="5554285"/>
            <a:ext cx="395145" cy="9141400"/>
            <a:chOff x="0" y="0"/>
            <a:chExt cx="526860" cy="121885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6796" cy="12188571"/>
            </a:xfrm>
            <a:custGeom>
              <a:avLst/>
              <a:gdLst/>
              <a:ahLst/>
              <a:cxnLst/>
              <a:rect l="l" t="t" r="r" b="b"/>
              <a:pathLst>
                <a:path w="526796" h="12188571">
                  <a:moveTo>
                    <a:pt x="0" y="0"/>
                  </a:moveTo>
                  <a:lnTo>
                    <a:pt x="526796" y="0"/>
                  </a:lnTo>
                  <a:lnTo>
                    <a:pt x="526796" y="12188571"/>
                  </a:lnTo>
                  <a:lnTo>
                    <a:pt x="0" y="12188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937912" r="-198042" b="-2982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383648" y="274996"/>
            <a:ext cx="3162595" cy="655596"/>
            <a:chOff x="0" y="0"/>
            <a:chExt cx="4216794" cy="87412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216781" cy="874141"/>
            </a:xfrm>
            <a:custGeom>
              <a:avLst/>
              <a:gdLst/>
              <a:ahLst/>
              <a:cxnLst/>
              <a:rect l="l" t="t" r="r" b="b"/>
              <a:pathLst>
                <a:path w="4216781" h="874141">
                  <a:moveTo>
                    <a:pt x="0" y="0"/>
                  </a:moveTo>
                  <a:lnTo>
                    <a:pt x="4216781" y="0"/>
                  </a:lnTo>
                  <a:lnTo>
                    <a:pt x="4216781" y="874141"/>
                  </a:lnTo>
                  <a:lnTo>
                    <a:pt x="0" y="87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14440567" y="8936198"/>
            <a:ext cx="3847433" cy="991214"/>
            <a:chOff x="0" y="0"/>
            <a:chExt cx="5129911" cy="132161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129911" cy="1321589"/>
            </a:xfrm>
            <a:custGeom>
              <a:avLst/>
              <a:gdLst/>
              <a:ahLst/>
              <a:cxnLst/>
              <a:rect l="l" t="t" r="r" b="b"/>
              <a:pathLst>
                <a:path w="5129911" h="1321589">
                  <a:moveTo>
                    <a:pt x="0" y="0"/>
                  </a:moveTo>
                  <a:lnTo>
                    <a:pt x="5129911" y="0"/>
                  </a:lnTo>
                  <a:lnTo>
                    <a:pt x="5129911" y="1321589"/>
                  </a:lnTo>
                  <a:lnTo>
                    <a:pt x="0" y="13215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849" b="-13852"/>
              </a:stretch>
            </a:blipFill>
          </p:spPr>
        </p:sp>
      </p:grpSp>
      <p:sp>
        <p:nvSpPr>
          <p:cNvPr id="16" name="Freeform 16"/>
          <p:cNvSpPr/>
          <p:nvPr/>
        </p:nvSpPr>
        <p:spPr>
          <a:xfrm>
            <a:off x="3610718" y="1759467"/>
            <a:ext cx="10829848" cy="6472985"/>
          </a:xfrm>
          <a:custGeom>
            <a:avLst/>
            <a:gdLst/>
            <a:ahLst/>
            <a:cxnLst/>
            <a:rect l="l" t="t" r="r" b="b"/>
            <a:pathLst>
              <a:path w="10829848" h="6472985">
                <a:moveTo>
                  <a:pt x="0" y="0"/>
                </a:moveTo>
                <a:lnTo>
                  <a:pt x="10829849" y="0"/>
                </a:lnTo>
                <a:lnTo>
                  <a:pt x="10829849" y="6472985"/>
                </a:lnTo>
                <a:lnTo>
                  <a:pt x="0" y="647298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3478" t="-19140" r="-14106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5051" y="819150"/>
            <a:ext cx="18288000" cy="802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7"/>
              </a:lnSpc>
              <a:spcBef>
                <a:spcPct val="0"/>
              </a:spcBef>
            </a:pPr>
            <a:r>
              <a:rPr lang="en-US" sz="3783" b="1" i="1" u="sng">
                <a:solidFill>
                  <a:srgbClr val="E047D3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THE SOLUTION: TRINITY ACTIVE DEFENSE ENGINE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008240" y="1676457"/>
            <a:ext cx="7003342" cy="684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01"/>
              </a:lnSpc>
              <a:spcBef>
                <a:spcPct val="0"/>
              </a:spcBef>
            </a:pPr>
            <a:r>
              <a:rPr lang="en-US" sz="3453" b="1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THE 3 PILLARS OF TRINITY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80019" y="4469141"/>
            <a:ext cx="5461398" cy="2236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0"/>
              </a:lnSpc>
            </a:pPr>
            <a:r>
              <a:rPr lang="en-US" sz="2938" b="1" i="1" u="sng">
                <a:solidFill>
                  <a:srgbClr val="00000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1. DETECT (The Shield)</a:t>
            </a:r>
          </a:p>
          <a:p>
            <a:pPr algn="ctr">
              <a:lnSpc>
                <a:spcPts val="3430"/>
              </a:lnSpc>
            </a:pPr>
            <a:r>
              <a:rPr lang="en-US" sz="263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Real-time Intent Analysis: Our hybrid model detects scam sentiment and urgency in milliseconds, moving beyond basic keyword filters.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959693" y="8028794"/>
            <a:ext cx="10368614" cy="1835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0"/>
              </a:lnSpc>
            </a:pPr>
            <a:r>
              <a:rPr lang="en-US" sz="2693" b="1" i="1" u="sng">
                <a:solidFill>
                  <a:srgbClr val="00000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2. DEPLOY (The Decoy)</a:t>
            </a:r>
          </a:p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Agentic Personas: An autonomous LLM-powered engine deploys hyper-realistic personas (e.g., "Confused Grandma") to keep the scammer hooked.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773457" y="4621541"/>
            <a:ext cx="5867400" cy="2227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9"/>
              </a:lnSpc>
            </a:pPr>
            <a:r>
              <a:rPr lang="en-US" sz="2699" b="1" i="1" u="sng" spc="-51">
                <a:solidFill>
                  <a:srgbClr val="00000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3. EXTRACT (The Trap)</a:t>
            </a:r>
          </a:p>
          <a:p>
            <a:pPr algn="ctr">
              <a:lnSpc>
                <a:spcPts val="3509"/>
              </a:lnSpc>
            </a:pPr>
            <a:r>
              <a:rPr lang="en-US" sz="2699" spc="-51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Intelligence Mining: While the scammer engages our bot, we silently extract UPI IDs, bank accounts, and IP addresses for law enforcement.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0429860">
            <a:off x="-263700" y="2288496"/>
            <a:ext cx="6744500" cy="8111947"/>
            <a:chOff x="0" y="0"/>
            <a:chExt cx="8992667" cy="108159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92616" cy="10815955"/>
            </a:xfrm>
            <a:custGeom>
              <a:avLst/>
              <a:gdLst/>
              <a:ahLst/>
              <a:cxnLst/>
              <a:rect l="l" t="t" r="r" b="b"/>
              <a:pathLst>
                <a:path w="8992616" h="10815955">
                  <a:moveTo>
                    <a:pt x="0" y="0"/>
                  </a:moveTo>
                  <a:lnTo>
                    <a:pt x="8992616" y="0"/>
                  </a:lnTo>
                  <a:lnTo>
                    <a:pt x="8992616" y="10815955"/>
                  </a:lnTo>
                  <a:lnTo>
                    <a:pt x="0" y="108159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7999"/>
              </a:blip>
              <a:stretch>
                <a:fillRect l="-14698" t="-53107" r="-113358" b="-2906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3046980">
            <a:off x="6000179" y="-3606832"/>
            <a:ext cx="6883222" cy="9331909"/>
            <a:chOff x="0" y="0"/>
            <a:chExt cx="9177630" cy="1244254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26000"/>
              </a:blip>
              <a:stretch>
                <a:fillRect l="-14408" t="-33088" r="-109047" b="-25269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0" y="1713108"/>
            <a:ext cx="18288000" cy="8324937"/>
          </a:xfrm>
          <a:custGeom>
            <a:avLst/>
            <a:gdLst/>
            <a:ahLst/>
            <a:cxnLst/>
            <a:rect l="l" t="t" r="r" b="b"/>
            <a:pathLst>
              <a:path w="18288000" h="8324937">
                <a:moveTo>
                  <a:pt x="0" y="0"/>
                </a:moveTo>
                <a:lnTo>
                  <a:pt x="18288000" y="0"/>
                </a:lnTo>
                <a:lnTo>
                  <a:pt x="18288000" y="8324937"/>
                </a:lnTo>
                <a:lnTo>
                  <a:pt x="0" y="83249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0578" b="-2032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0" y="0"/>
            <a:ext cx="3162595" cy="655596"/>
            <a:chOff x="0" y="0"/>
            <a:chExt cx="4216794" cy="87412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16781" cy="874141"/>
            </a:xfrm>
            <a:custGeom>
              <a:avLst/>
              <a:gdLst/>
              <a:ahLst/>
              <a:cxnLst/>
              <a:rect l="l" t="t" r="r" b="b"/>
              <a:pathLst>
                <a:path w="4216781" h="874141">
                  <a:moveTo>
                    <a:pt x="0" y="0"/>
                  </a:moveTo>
                  <a:lnTo>
                    <a:pt x="4216781" y="0"/>
                  </a:lnTo>
                  <a:lnTo>
                    <a:pt x="4216781" y="874141"/>
                  </a:lnTo>
                  <a:lnTo>
                    <a:pt x="0" y="87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5553577" y="0"/>
            <a:ext cx="3048748" cy="1713108"/>
            <a:chOff x="0" y="0"/>
            <a:chExt cx="3759200" cy="211231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759200" cy="2112264"/>
            </a:xfrm>
            <a:custGeom>
              <a:avLst/>
              <a:gdLst/>
              <a:ahLst/>
              <a:cxnLst/>
              <a:rect l="l" t="t" r="r" b="b"/>
              <a:pathLst>
                <a:path w="3759200" h="2112264">
                  <a:moveTo>
                    <a:pt x="0" y="0"/>
                  </a:moveTo>
                  <a:lnTo>
                    <a:pt x="3759200" y="0"/>
                  </a:lnTo>
                  <a:lnTo>
                    <a:pt x="3759200" y="2112264"/>
                  </a:lnTo>
                  <a:lnTo>
                    <a:pt x="0" y="2112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-2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 rot="5400000">
            <a:off x="4429139" y="5607696"/>
            <a:ext cx="284512" cy="9145210"/>
            <a:chOff x="0" y="0"/>
            <a:chExt cx="387143" cy="124441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7096" cy="12444095"/>
            </a:xfrm>
            <a:custGeom>
              <a:avLst/>
              <a:gdLst/>
              <a:ahLst/>
              <a:cxnLst/>
              <a:rect l="l" t="t" r="r" b="b"/>
              <a:pathLst>
                <a:path w="387096" h="12444095">
                  <a:moveTo>
                    <a:pt x="0" y="0"/>
                  </a:moveTo>
                  <a:lnTo>
                    <a:pt x="387096" y="0"/>
                  </a:lnTo>
                  <a:lnTo>
                    <a:pt x="3870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25140" r="-5541972" b="-910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 rot="5400000">
            <a:off x="13555299" y="5607696"/>
            <a:ext cx="284512" cy="9145210"/>
            <a:chOff x="0" y="0"/>
            <a:chExt cx="387143" cy="124441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87096" cy="12444095"/>
            </a:xfrm>
            <a:custGeom>
              <a:avLst/>
              <a:gdLst/>
              <a:ahLst/>
              <a:cxnLst/>
              <a:rect l="l" t="t" r="r" b="b"/>
              <a:pathLst>
                <a:path w="387096" h="12444095">
                  <a:moveTo>
                    <a:pt x="0" y="0"/>
                  </a:moveTo>
                  <a:lnTo>
                    <a:pt x="387096" y="0"/>
                  </a:lnTo>
                  <a:lnTo>
                    <a:pt x="3870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25140" r="-5541972" b="-910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2172357" y="448195"/>
            <a:ext cx="13304044" cy="1083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  <a:spcBef>
                <a:spcPct val="0"/>
              </a:spcBef>
            </a:pPr>
            <a:r>
              <a:rPr lang="en-US" sz="5499" b="1" i="1" u="sng">
                <a:solidFill>
                  <a:srgbClr val="E047D3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THE KILL CHAIN: ANATOMY OF A TRAP</a:t>
            </a:r>
            <a:r>
              <a:rPr lang="en-US" sz="5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22226" y="149371"/>
            <a:ext cx="2819400" cy="1584236"/>
            <a:chOff x="0" y="0"/>
            <a:chExt cx="3759200" cy="21123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59200" cy="2112264"/>
            </a:xfrm>
            <a:custGeom>
              <a:avLst/>
              <a:gdLst/>
              <a:ahLst/>
              <a:cxnLst/>
              <a:rect l="l" t="t" r="r" b="b"/>
              <a:pathLst>
                <a:path w="3759200" h="2112264">
                  <a:moveTo>
                    <a:pt x="0" y="0"/>
                  </a:moveTo>
                  <a:lnTo>
                    <a:pt x="3759200" y="0"/>
                  </a:lnTo>
                  <a:lnTo>
                    <a:pt x="3759200" y="2112264"/>
                  </a:lnTo>
                  <a:lnTo>
                    <a:pt x="0" y="2112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5400000">
            <a:off x="4467768" y="5458435"/>
            <a:ext cx="395145" cy="9333100"/>
            <a:chOff x="0" y="0"/>
            <a:chExt cx="526860" cy="124441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26796" cy="12444095"/>
            </a:xfrm>
            <a:custGeom>
              <a:avLst/>
              <a:gdLst/>
              <a:ahLst/>
              <a:cxnLst/>
              <a:rect l="l" t="t" r="r" b="b"/>
              <a:pathLst>
                <a:path w="526796" h="12444095">
                  <a:moveTo>
                    <a:pt x="0" y="0"/>
                  </a:moveTo>
                  <a:lnTo>
                    <a:pt x="526796" y="0"/>
                  </a:lnTo>
                  <a:lnTo>
                    <a:pt x="5267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8695" r="-4059052" b="-91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5400000">
            <a:off x="13531015" y="5554285"/>
            <a:ext cx="395145" cy="9141400"/>
            <a:chOff x="0" y="0"/>
            <a:chExt cx="526860" cy="121885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26796" cy="12188571"/>
            </a:xfrm>
            <a:custGeom>
              <a:avLst/>
              <a:gdLst/>
              <a:ahLst/>
              <a:cxnLst/>
              <a:rect l="l" t="t" r="r" b="b"/>
              <a:pathLst>
                <a:path w="526796" h="12188571">
                  <a:moveTo>
                    <a:pt x="0" y="0"/>
                  </a:moveTo>
                  <a:lnTo>
                    <a:pt x="526796" y="0"/>
                  </a:lnTo>
                  <a:lnTo>
                    <a:pt x="526796" y="12188571"/>
                  </a:lnTo>
                  <a:lnTo>
                    <a:pt x="0" y="12188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937912" r="-198042" b="-2982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64373" y="168421"/>
            <a:ext cx="3162595" cy="655596"/>
            <a:chOff x="0" y="0"/>
            <a:chExt cx="4216794" cy="87412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16781" cy="874141"/>
            </a:xfrm>
            <a:custGeom>
              <a:avLst/>
              <a:gdLst/>
              <a:ahLst/>
              <a:cxnLst/>
              <a:rect l="l" t="t" r="r" b="b"/>
              <a:pathLst>
                <a:path w="4216781" h="874141">
                  <a:moveTo>
                    <a:pt x="0" y="0"/>
                  </a:moveTo>
                  <a:lnTo>
                    <a:pt x="4216781" y="0"/>
                  </a:lnTo>
                  <a:lnTo>
                    <a:pt x="4216781" y="874141"/>
                  </a:lnTo>
                  <a:lnTo>
                    <a:pt x="0" y="87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 rot="-3046980">
            <a:off x="6000179" y="-3606832"/>
            <a:ext cx="6883222" cy="9331909"/>
            <a:chOff x="0" y="0"/>
            <a:chExt cx="9177630" cy="1244254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26000"/>
              </a:blip>
              <a:stretch>
                <a:fillRect l="-14408" t="-33088" r="-109047" b="-25269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 rot="5400000">
            <a:off x="10830154" y="2447868"/>
            <a:ext cx="6360966" cy="8623859"/>
            <a:chOff x="0" y="0"/>
            <a:chExt cx="8481289" cy="1149847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81314" cy="11498453"/>
            </a:xfrm>
            <a:custGeom>
              <a:avLst/>
              <a:gdLst/>
              <a:ahLst/>
              <a:cxnLst/>
              <a:rect l="l" t="t" r="r" b="b"/>
              <a:pathLst>
                <a:path w="8481314" h="11498453">
                  <a:moveTo>
                    <a:pt x="0" y="0"/>
                  </a:moveTo>
                  <a:lnTo>
                    <a:pt x="8481314" y="0"/>
                  </a:lnTo>
                  <a:lnTo>
                    <a:pt x="8481314" y="11498453"/>
                  </a:lnTo>
                  <a:lnTo>
                    <a:pt x="0" y="11498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26000"/>
              </a:blip>
              <a:stretch>
                <a:fillRect l="-14408" t="-33089" r="-109047" b="-25269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14405991" y="8673827"/>
            <a:ext cx="3882009" cy="1277141"/>
            <a:chOff x="0" y="0"/>
            <a:chExt cx="5176012" cy="170285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176012" cy="1702816"/>
            </a:xfrm>
            <a:custGeom>
              <a:avLst/>
              <a:gdLst/>
              <a:ahLst/>
              <a:cxnLst/>
              <a:rect l="l" t="t" r="r" b="b"/>
              <a:pathLst>
                <a:path w="5176012" h="1702816">
                  <a:moveTo>
                    <a:pt x="0" y="0"/>
                  </a:moveTo>
                  <a:lnTo>
                    <a:pt x="5176012" y="0"/>
                  </a:lnTo>
                  <a:lnTo>
                    <a:pt x="5176012" y="1702816"/>
                  </a:lnTo>
                  <a:lnTo>
                    <a:pt x="0" y="17028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b="-2"/>
              </a:stretch>
            </a:blipFill>
          </p:spPr>
        </p:sp>
      </p:grpSp>
      <p:sp>
        <p:nvSpPr>
          <p:cNvPr id="16" name="Freeform 16"/>
          <p:cNvSpPr/>
          <p:nvPr/>
        </p:nvSpPr>
        <p:spPr>
          <a:xfrm>
            <a:off x="9777093" y="1884065"/>
            <a:ext cx="8467087" cy="3856882"/>
          </a:xfrm>
          <a:custGeom>
            <a:avLst/>
            <a:gdLst/>
            <a:ahLst/>
            <a:cxnLst/>
            <a:rect l="l" t="t" r="r" b="b"/>
            <a:pathLst>
              <a:path w="8467087" h="3856882">
                <a:moveTo>
                  <a:pt x="0" y="0"/>
                </a:moveTo>
                <a:lnTo>
                  <a:pt x="8467087" y="0"/>
                </a:lnTo>
                <a:lnTo>
                  <a:pt x="8467087" y="3856882"/>
                </a:lnTo>
                <a:lnTo>
                  <a:pt x="0" y="385688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502" t="-62804" r="-5849" b="-83844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0" y="526029"/>
            <a:ext cx="18288000" cy="866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65"/>
              </a:lnSpc>
              <a:spcBef>
                <a:spcPct val="0"/>
              </a:spcBef>
            </a:pPr>
            <a:r>
              <a:rPr lang="en-US" sz="4383" b="1" i="1" u="sng">
                <a:solidFill>
                  <a:srgbClr val="E047D3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TECHNICAL MOAT: SOLVING FOR 'BHARAT'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9477" y="1485957"/>
            <a:ext cx="9539230" cy="2900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58"/>
              </a:lnSpc>
            </a:pPr>
            <a:r>
              <a:rPr lang="en-US" sz="2475" b="1" u="sng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Challenge: The "Hinglish" Blindspot</a:t>
            </a:r>
          </a:p>
          <a:p>
            <a:pPr marL="512847" lvl="1" indent="-256424" algn="l">
              <a:lnSpc>
                <a:spcPts val="3990"/>
              </a:lnSpc>
              <a:spcBef>
                <a:spcPct val="0"/>
              </a:spcBef>
              <a:buFont typeface="Arial"/>
              <a:buChar char="•"/>
            </a:pPr>
            <a:r>
              <a:rPr lang="en-US" sz="2375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Problem: Global models struggle with phonetic slang like "Paisa" vs. "Pay-sa".</a:t>
            </a:r>
          </a:p>
          <a:p>
            <a:pPr marL="512847" lvl="1" indent="-256424" algn="l">
              <a:lnSpc>
                <a:spcPts val="3990"/>
              </a:lnSpc>
              <a:spcBef>
                <a:spcPct val="0"/>
              </a:spcBef>
              <a:buFont typeface="Arial"/>
              <a:buChar char="•"/>
            </a:pPr>
            <a:r>
              <a:rPr lang="en-US" sz="2375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Risk: Scammers use Romanized Hindi (e.g., "Kal tak transfer karo") to bypass filters</a:t>
            </a:r>
            <a:r>
              <a:rPr lang="en-US" sz="2375" b="1" i="1">
                <a:solidFill>
                  <a:srgbClr val="00000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.</a:t>
            </a:r>
          </a:p>
          <a:p>
            <a:pPr algn="ctr">
              <a:lnSpc>
                <a:spcPts val="2646"/>
              </a:lnSpc>
              <a:spcBef>
                <a:spcPct val="0"/>
              </a:spcBef>
            </a:pPr>
            <a:endParaRPr lang="en-US" sz="2375" b="1" i="1">
              <a:solidFill>
                <a:srgbClr val="000000"/>
              </a:solidFill>
              <a:latin typeface="Helvetica World Bold Italics"/>
              <a:ea typeface="Helvetica World Bold Italics"/>
              <a:cs typeface="Helvetica World Bold Italics"/>
              <a:sym typeface="Helvetica World Bold Italic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387195" y="4146520"/>
            <a:ext cx="9370849" cy="5697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60"/>
              </a:lnSpc>
            </a:pPr>
            <a:r>
              <a:rPr lang="en-US" sz="2770" b="1" i="1" u="sng">
                <a:solidFill>
                  <a:srgbClr val="00000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The Solution: Tiered "Semantic Fallback"</a:t>
            </a:r>
          </a:p>
          <a:p>
            <a:pPr algn="l">
              <a:lnSpc>
                <a:spcPts val="3989"/>
              </a:lnSpc>
            </a:pPr>
            <a:r>
              <a:rPr lang="en-US" sz="2478" b="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LAYER 1: The Speed Shield (Local Model)</a:t>
            </a:r>
          </a:p>
          <a:p>
            <a:pPr marL="535046" lvl="1" indent="-267523" algn="l">
              <a:lnSpc>
                <a:spcPts val="3989"/>
              </a:lnSpc>
              <a:buFont typeface="Arial"/>
              <a:buChar char="•"/>
            </a:pPr>
            <a:r>
              <a:rPr lang="en-US" sz="24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Traffic: Handles 90% of all incoming messages. </a:t>
            </a:r>
          </a:p>
          <a:p>
            <a:pPr marL="535046" lvl="1" indent="-267523" algn="l">
              <a:lnSpc>
                <a:spcPts val="3989"/>
              </a:lnSpc>
              <a:buFont typeface="Arial"/>
              <a:buChar char="•"/>
            </a:pPr>
            <a:r>
              <a:rPr lang="en-US" sz="24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Performance: 0.1s latency for instant keyword filtering. </a:t>
            </a:r>
          </a:p>
          <a:p>
            <a:pPr marL="535046" lvl="1" indent="-267523" algn="l">
              <a:lnSpc>
                <a:spcPts val="3989"/>
              </a:lnSpc>
              <a:buFont typeface="Arial"/>
              <a:buChar char="•"/>
            </a:pPr>
            <a:r>
              <a:rPr lang="en-US" sz="24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Efficiency: Minimizes API costs by filtering "safe" traffic locally. </a:t>
            </a:r>
          </a:p>
          <a:p>
            <a:pPr algn="l">
              <a:lnSpc>
                <a:spcPts val="3989"/>
              </a:lnSpc>
            </a:pPr>
            <a:r>
              <a:rPr lang="en-US" sz="2478" b="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LAYER 2: The Intelligence Layer (LLM Escalation)</a:t>
            </a:r>
          </a:p>
          <a:p>
            <a:pPr marL="535046" lvl="1" indent="-267523" algn="l">
              <a:lnSpc>
                <a:spcPts val="3989"/>
              </a:lnSpc>
              <a:buFont typeface="Arial"/>
              <a:buChar char="•"/>
            </a:pPr>
            <a:r>
              <a:rPr lang="en-US" sz="24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Trigger: Activated only when Layer 1 confidence is &lt; 75%. </a:t>
            </a:r>
          </a:p>
          <a:p>
            <a:pPr marL="535046" lvl="1" indent="-267523" algn="l">
              <a:lnSpc>
                <a:spcPts val="3989"/>
              </a:lnSpc>
              <a:buFont typeface="Arial"/>
              <a:buChar char="•"/>
            </a:pPr>
            <a:r>
              <a:rPr lang="en-US" sz="24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"Vibe Check": Analyzes Sentiment and Urgency (e.g., threats/false hurry). </a:t>
            </a:r>
          </a:p>
          <a:p>
            <a:pPr marL="535046" lvl="1" indent="-267523" algn="l">
              <a:lnSpc>
                <a:spcPts val="3989"/>
              </a:lnSpc>
              <a:buFont typeface="Arial"/>
              <a:buChar char="•"/>
            </a:pPr>
            <a:r>
              <a:rPr lang="en-US" sz="24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Engagement: High-fidelity persona deployment to trap the operator.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896939" y="6304064"/>
            <a:ext cx="8227395" cy="2117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2583" b="1" i="1" u="sng">
                <a:solidFill>
                  <a:srgbClr val="00000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The Result: 95% Detection Accuracy</a:t>
            </a:r>
          </a:p>
          <a:p>
            <a:pPr algn="ctr">
              <a:lnSpc>
                <a:spcPts val="4172"/>
              </a:lnSpc>
              <a:spcBef>
                <a:spcPct val="0"/>
              </a:spcBef>
            </a:pPr>
            <a:r>
              <a:rPr lang="en-US" sz="248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Cost Efficiency: We only "burn" LLM tokens on complex cases, making the system viable for millions of messages per second.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0429860">
            <a:off x="-6887" y="2080984"/>
            <a:ext cx="6883222" cy="9331909"/>
            <a:chOff x="0" y="0"/>
            <a:chExt cx="9177630" cy="1244254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14000"/>
              </a:blip>
              <a:stretch>
                <a:fillRect l="-14408" t="-33088" r="-109047" b="-2526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5400000">
            <a:off x="10830154" y="2435009"/>
            <a:ext cx="6360966" cy="8623859"/>
            <a:chOff x="0" y="0"/>
            <a:chExt cx="8481289" cy="114984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81314" cy="11498453"/>
            </a:xfrm>
            <a:custGeom>
              <a:avLst/>
              <a:gdLst/>
              <a:ahLst/>
              <a:cxnLst/>
              <a:rect l="l" t="t" r="r" b="b"/>
              <a:pathLst>
                <a:path w="8481314" h="11498453">
                  <a:moveTo>
                    <a:pt x="0" y="0"/>
                  </a:moveTo>
                  <a:lnTo>
                    <a:pt x="8481314" y="0"/>
                  </a:lnTo>
                  <a:lnTo>
                    <a:pt x="8481314" y="11498453"/>
                  </a:lnTo>
                  <a:lnTo>
                    <a:pt x="0" y="11498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9" r="-109047" b="-25269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3046980">
            <a:off x="6083903" y="-3619690"/>
            <a:ext cx="6883222" cy="9331909"/>
            <a:chOff x="0" y="0"/>
            <a:chExt cx="9177630" cy="124425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8" r="-109047" b="-25268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5779401" y="0"/>
            <a:ext cx="2819400" cy="1584236"/>
            <a:chOff x="0" y="0"/>
            <a:chExt cx="3759200" cy="21123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759200" cy="2112264"/>
            </a:xfrm>
            <a:custGeom>
              <a:avLst/>
              <a:gdLst/>
              <a:ahLst/>
              <a:cxnLst/>
              <a:rect l="l" t="t" r="r" b="b"/>
              <a:pathLst>
                <a:path w="3759200" h="2112264">
                  <a:moveTo>
                    <a:pt x="0" y="0"/>
                  </a:moveTo>
                  <a:lnTo>
                    <a:pt x="3759200" y="0"/>
                  </a:lnTo>
                  <a:lnTo>
                    <a:pt x="3759200" y="2112264"/>
                  </a:lnTo>
                  <a:lnTo>
                    <a:pt x="0" y="2112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2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4467768" y="5458435"/>
            <a:ext cx="395145" cy="9333100"/>
            <a:chOff x="0" y="0"/>
            <a:chExt cx="526860" cy="124441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6796" cy="12444095"/>
            </a:xfrm>
            <a:custGeom>
              <a:avLst/>
              <a:gdLst/>
              <a:ahLst/>
              <a:cxnLst/>
              <a:rect l="l" t="t" r="r" b="b"/>
              <a:pathLst>
                <a:path w="526796" h="12444095">
                  <a:moveTo>
                    <a:pt x="0" y="0"/>
                  </a:moveTo>
                  <a:lnTo>
                    <a:pt x="526796" y="0"/>
                  </a:lnTo>
                  <a:lnTo>
                    <a:pt x="5267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78695" r="-4059052" b="-910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 rot="5400000">
            <a:off x="13531015" y="5554285"/>
            <a:ext cx="395145" cy="9141400"/>
            <a:chOff x="0" y="0"/>
            <a:chExt cx="526860" cy="121885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26796" cy="12188571"/>
            </a:xfrm>
            <a:custGeom>
              <a:avLst/>
              <a:gdLst/>
              <a:ahLst/>
              <a:cxnLst/>
              <a:rect l="l" t="t" r="r" b="b"/>
              <a:pathLst>
                <a:path w="526796" h="12188571">
                  <a:moveTo>
                    <a:pt x="0" y="0"/>
                  </a:moveTo>
                  <a:lnTo>
                    <a:pt x="526796" y="0"/>
                  </a:lnTo>
                  <a:lnTo>
                    <a:pt x="526796" y="12188571"/>
                  </a:lnTo>
                  <a:lnTo>
                    <a:pt x="0" y="12188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937912" r="-198042" b="-2982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129254" y="136522"/>
            <a:ext cx="3162595" cy="655596"/>
            <a:chOff x="0" y="0"/>
            <a:chExt cx="4216794" cy="87412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16781" cy="874141"/>
            </a:xfrm>
            <a:custGeom>
              <a:avLst/>
              <a:gdLst/>
              <a:ahLst/>
              <a:cxnLst/>
              <a:rect l="l" t="t" r="r" b="b"/>
              <a:pathLst>
                <a:path w="4216781" h="874141">
                  <a:moveTo>
                    <a:pt x="0" y="0"/>
                  </a:moveTo>
                  <a:lnTo>
                    <a:pt x="4216781" y="0"/>
                  </a:lnTo>
                  <a:lnTo>
                    <a:pt x="4216781" y="874141"/>
                  </a:lnTo>
                  <a:lnTo>
                    <a:pt x="0" y="87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"/>
              </a:stretch>
            </a:blipFill>
          </p:spPr>
        </p:sp>
      </p:grpSp>
      <p:sp>
        <p:nvSpPr>
          <p:cNvPr id="16" name="Freeform 16"/>
          <p:cNvSpPr/>
          <p:nvPr/>
        </p:nvSpPr>
        <p:spPr>
          <a:xfrm>
            <a:off x="1710552" y="5670065"/>
            <a:ext cx="14733151" cy="3786477"/>
          </a:xfrm>
          <a:custGeom>
            <a:avLst/>
            <a:gdLst/>
            <a:ahLst/>
            <a:cxnLst/>
            <a:rect l="l" t="t" r="r" b="b"/>
            <a:pathLst>
              <a:path w="14733151" h="3786477">
                <a:moveTo>
                  <a:pt x="0" y="0"/>
                </a:moveTo>
                <a:lnTo>
                  <a:pt x="14733151" y="0"/>
                </a:lnTo>
                <a:lnTo>
                  <a:pt x="14733151" y="3786477"/>
                </a:lnTo>
                <a:lnTo>
                  <a:pt x="0" y="37864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251" t="-131293" r="-3251"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4405991" y="8985661"/>
            <a:ext cx="3882009" cy="941760"/>
            <a:chOff x="0" y="0"/>
            <a:chExt cx="5176012" cy="12556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176012" cy="1255653"/>
            </a:xfrm>
            <a:custGeom>
              <a:avLst/>
              <a:gdLst/>
              <a:ahLst/>
              <a:cxnLst/>
              <a:rect l="l" t="t" r="r" b="b"/>
              <a:pathLst>
                <a:path w="5176012" h="1255653">
                  <a:moveTo>
                    <a:pt x="0" y="0"/>
                  </a:moveTo>
                  <a:lnTo>
                    <a:pt x="5176012" y="0"/>
                  </a:lnTo>
                  <a:lnTo>
                    <a:pt x="5176012" y="1255653"/>
                  </a:lnTo>
                  <a:lnTo>
                    <a:pt x="0" y="12556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806" b="-17809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1710552" y="302395"/>
            <a:ext cx="14423462" cy="704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4"/>
              </a:lnSpc>
              <a:spcBef>
                <a:spcPct val="0"/>
              </a:spcBef>
            </a:pPr>
            <a:r>
              <a:rPr lang="en-US" sz="3597" b="1" i="1" u="sng">
                <a:solidFill>
                  <a:srgbClr val="E047D3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END-TO-END DEFENSE: FROM INBOX TO FIR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805802" y="1129421"/>
            <a:ext cx="4713084" cy="521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8"/>
              </a:lnSpc>
            </a:pPr>
            <a:r>
              <a:rPr lang="en-US" sz="2182" b="1" i="1" u="sng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1. THE SHIELD: OMNI-CHANNEL PROTECTION</a:t>
            </a:r>
          </a:p>
          <a:p>
            <a:pPr marL="409812" lvl="1" indent="-204906" algn="l">
              <a:lnSpc>
                <a:spcPts val="2581"/>
              </a:lnSpc>
              <a:buFont typeface="Arial"/>
              <a:buChar char="•"/>
            </a:pPr>
            <a:r>
              <a:rPr lang="en-US" sz="189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"Forward-to-Protect": Works natively within WhatsApp and Telegram—no new app installs required for the elderly. </a:t>
            </a:r>
          </a:p>
          <a:p>
            <a:pPr marL="409812" lvl="1" indent="-204906" algn="l">
              <a:lnSpc>
                <a:spcPts val="2581"/>
              </a:lnSpc>
              <a:buFont typeface="Arial"/>
              <a:buChar char="•"/>
            </a:pPr>
            <a:r>
              <a:rPr lang="en-US" sz="189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Mechanism: User forwards a suspicious message ⟶ Trinetra takes over ⟶ User is shielded while the system counter-attacks </a:t>
            </a:r>
          </a:p>
          <a:p>
            <a:pPr marL="409812" lvl="1" indent="-204906" algn="l">
              <a:lnSpc>
                <a:spcPts val="2581"/>
              </a:lnSpc>
              <a:buFont typeface="Arial"/>
              <a:buChar char="•"/>
            </a:pPr>
            <a:r>
              <a:rPr lang="en-US" sz="189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Silent Guardian: Designed for Telco-level integration to sanitize traffic at the gateway before it reaches the phone. </a:t>
            </a:r>
          </a:p>
          <a:p>
            <a:pPr algn="ctr">
              <a:lnSpc>
                <a:spcPts val="3348"/>
              </a:lnSpc>
            </a:pPr>
            <a:endParaRPr lang="en-US" sz="1898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ctr">
              <a:lnSpc>
                <a:spcPts val="911"/>
              </a:lnSpc>
              <a:spcBef>
                <a:spcPct val="0"/>
              </a:spcBef>
            </a:pPr>
            <a:endParaRPr lang="en-US" sz="1898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7166659" y="1148530"/>
            <a:ext cx="3982457" cy="435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2"/>
              </a:lnSpc>
            </a:pPr>
            <a:r>
              <a:rPr lang="en-US" sz="2168" b="1" i="1" u="sng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2. THE SWORD: AUTOMATED FORENSICS</a:t>
            </a:r>
          </a:p>
          <a:p>
            <a:pPr marL="381818" lvl="1" indent="-190909" algn="l">
              <a:lnSpc>
                <a:spcPts val="2546"/>
              </a:lnSpc>
              <a:buFont typeface="Arial"/>
              <a:buChar char="•"/>
            </a:pPr>
            <a:r>
              <a:rPr lang="en-US" sz="1768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Instant Evidence:</a:t>
            </a:r>
            <a:r>
              <a:rPr lang="en-US" sz="176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Generates an Admissible Evidence Package (AEP) instantly to reduce investigation time from days to milliseconds. </a:t>
            </a:r>
          </a:p>
          <a:p>
            <a:pPr marL="381818" lvl="1" indent="-190909" algn="l">
              <a:lnSpc>
                <a:spcPts val="2546"/>
              </a:lnSpc>
              <a:buFont typeface="Arial"/>
              <a:buChar char="•"/>
            </a:pPr>
            <a:r>
              <a:rPr lang="en-US" sz="1768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The Intelligence Dossier</a:t>
            </a:r>
          </a:p>
          <a:p>
            <a:pPr marL="849993" lvl="2" indent="-283331" algn="l">
              <a:lnSpc>
                <a:spcPts val="2834"/>
              </a:lnSpc>
              <a:buFont typeface="Arial"/>
              <a:buChar char="⚬"/>
            </a:pPr>
            <a:r>
              <a:rPr lang="en-US" sz="196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Targeting Data: Captured IP, Device Fingerprint, and Geolocation. </a:t>
            </a:r>
          </a:p>
          <a:p>
            <a:pPr marL="763635" lvl="2" indent="-254545" algn="l">
              <a:lnSpc>
                <a:spcPts val="2546"/>
              </a:lnSpc>
              <a:buFont typeface="Arial"/>
              <a:buChar char="⚬"/>
            </a:pPr>
            <a:r>
              <a:rPr lang="en-US" sz="176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Financial Trail: Extracted UPI IDs and Mule Bank Accounts.</a:t>
            </a:r>
            <a:r>
              <a:rPr lang="en-US" sz="1768" b="1" i="1" u="sng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119032" y="2692036"/>
            <a:ext cx="9525" cy="598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8"/>
              </a:lnSpc>
              <a:spcBef>
                <a:spcPct val="0"/>
              </a:spcBef>
            </a:pPr>
            <a:endParaRPr/>
          </a:p>
        </p:txBody>
      </p:sp>
      <p:sp>
        <p:nvSpPr>
          <p:cNvPr id="23" name="TextBox 23"/>
          <p:cNvSpPr txBox="1"/>
          <p:nvPr/>
        </p:nvSpPr>
        <p:spPr>
          <a:xfrm>
            <a:off x="11845011" y="1226314"/>
            <a:ext cx="4608217" cy="4315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4"/>
              </a:lnSpc>
            </a:pPr>
            <a:r>
              <a:rPr lang="en-US" sz="2217" b="1" i="1" u="sng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3. FUTURE: THE "ACTIVE DEFENSE" GRID</a:t>
            </a:r>
          </a:p>
          <a:p>
            <a:pPr marL="478788" lvl="1" indent="-239394" algn="l">
              <a:lnSpc>
                <a:spcPts val="3104"/>
              </a:lnSpc>
              <a:buFont typeface="Arial"/>
              <a:buChar char="•"/>
            </a:pPr>
            <a:r>
              <a:rPr lang="en-US" sz="221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Vishing Defense: Expanding the persona engine to handle voice calls using real-time audio synthesis. </a:t>
            </a:r>
          </a:p>
          <a:p>
            <a:pPr marL="478788" lvl="1" indent="-239394" algn="l">
              <a:lnSpc>
                <a:spcPts val="3104"/>
              </a:lnSpc>
              <a:buFont typeface="Arial"/>
              <a:buChar char="•"/>
            </a:pPr>
            <a:r>
              <a:rPr lang="en-US" sz="2217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Shared Ledger: A real-time "Confirmed Scammer" database that instantly updates banks to freeze accounts.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0429860">
            <a:off x="-162068" y="2697148"/>
            <a:ext cx="6883222" cy="9331909"/>
            <a:chOff x="0" y="0"/>
            <a:chExt cx="9177630" cy="1244254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14000"/>
              </a:blip>
              <a:stretch>
                <a:fillRect l="-14408" t="-33088" r="-109047" b="-2526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5400000">
            <a:off x="10830154" y="2435009"/>
            <a:ext cx="6360966" cy="8623859"/>
            <a:chOff x="0" y="0"/>
            <a:chExt cx="8481289" cy="114984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81314" cy="11498453"/>
            </a:xfrm>
            <a:custGeom>
              <a:avLst/>
              <a:gdLst/>
              <a:ahLst/>
              <a:cxnLst/>
              <a:rect l="l" t="t" r="r" b="b"/>
              <a:pathLst>
                <a:path w="8481314" h="11498453">
                  <a:moveTo>
                    <a:pt x="0" y="0"/>
                  </a:moveTo>
                  <a:lnTo>
                    <a:pt x="8481314" y="0"/>
                  </a:lnTo>
                  <a:lnTo>
                    <a:pt x="8481314" y="11498453"/>
                  </a:lnTo>
                  <a:lnTo>
                    <a:pt x="0" y="11498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9" r="-109047" b="-25269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3046980">
            <a:off x="6083903" y="-3619690"/>
            <a:ext cx="6883222" cy="9331909"/>
            <a:chOff x="0" y="0"/>
            <a:chExt cx="9177630" cy="124425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8" r="-109047" b="-25268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5700801" y="0"/>
            <a:ext cx="2587199" cy="1681646"/>
            <a:chOff x="0" y="0"/>
            <a:chExt cx="3165199" cy="205733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65150" cy="2057339"/>
            </a:xfrm>
            <a:custGeom>
              <a:avLst/>
              <a:gdLst/>
              <a:ahLst/>
              <a:cxnLst/>
              <a:rect l="l" t="t" r="r" b="b"/>
              <a:pathLst>
                <a:path w="3165150" h="2057339">
                  <a:moveTo>
                    <a:pt x="0" y="0"/>
                  </a:moveTo>
                  <a:lnTo>
                    <a:pt x="3165150" y="0"/>
                  </a:lnTo>
                  <a:lnTo>
                    <a:pt x="3165150" y="2057339"/>
                  </a:lnTo>
                  <a:lnTo>
                    <a:pt x="0" y="20573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6218" r="-1" b="-16218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4467768" y="5458435"/>
            <a:ext cx="395145" cy="9333100"/>
            <a:chOff x="0" y="0"/>
            <a:chExt cx="526860" cy="124441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6796" cy="12444095"/>
            </a:xfrm>
            <a:custGeom>
              <a:avLst/>
              <a:gdLst/>
              <a:ahLst/>
              <a:cxnLst/>
              <a:rect l="l" t="t" r="r" b="b"/>
              <a:pathLst>
                <a:path w="526796" h="12444095">
                  <a:moveTo>
                    <a:pt x="0" y="0"/>
                  </a:moveTo>
                  <a:lnTo>
                    <a:pt x="526796" y="0"/>
                  </a:lnTo>
                  <a:lnTo>
                    <a:pt x="5267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78695" r="-4059052" b="-910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 rot="5400000">
            <a:off x="13531015" y="5554285"/>
            <a:ext cx="395145" cy="9141400"/>
            <a:chOff x="0" y="0"/>
            <a:chExt cx="526860" cy="121885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26796" cy="12188571"/>
            </a:xfrm>
            <a:custGeom>
              <a:avLst/>
              <a:gdLst/>
              <a:ahLst/>
              <a:cxnLst/>
              <a:rect l="l" t="t" r="r" b="b"/>
              <a:pathLst>
                <a:path w="526796" h="12188571">
                  <a:moveTo>
                    <a:pt x="0" y="0"/>
                  </a:moveTo>
                  <a:lnTo>
                    <a:pt x="526796" y="0"/>
                  </a:lnTo>
                  <a:lnTo>
                    <a:pt x="526796" y="12188571"/>
                  </a:lnTo>
                  <a:lnTo>
                    <a:pt x="0" y="12188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937912" r="-198042" b="-2982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116948" y="94021"/>
            <a:ext cx="3162595" cy="655596"/>
            <a:chOff x="0" y="0"/>
            <a:chExt cx="4216794" cy="87412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16781" cy="874141"/>
            </a:xfrm>
            <a:custGeom>
              <a:avLst/>
              <a:gdLst/>
              <a:ahLst/>
              <a:cxnLst/>
              <a:rect l="l" t="t" r="r" b="b"/>
              <a:pathLst>
                <a:path w="4216781" h="874141">
                  <a:moveTo>
                    <a:pt x="0" y="0"/>
                  </a:moveTo>
                  <a:lnTo>
                    <a:pt x="4216781" y="0"/>
                  </a:lnTo>
                  <a:lnTo>
                    <a:pt x="4216781" y="874141"/>
                  </a:lnTo>
                  <a:lnTo>
                    <a:pt x="0" y="87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14584860" y="8928101"/>
            <a:ext cx="3703140" cy="1008836"/>
            <a:chOff x="0" y="0"/>
            <a:chExt cx="4937519" cy="134511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937520" cy="1345085"/>
            </a:xfrm>
            <a:custGeom>
              <a:avLst/>
              <a:gdLst/>
              <a:ahLst/>
              <a:cxnLst/>
              <a:rect l="l" t="t" r="r" b="b"/>
              <a:pathLst>
                <a:path w="4937520" h="1345085">
                  <a:moveTo>
                    <a:pt x="0" y="0"/>
                  </a:moveTo>
                  <a:lnTo>
                    <a:pt x="4937520" y="0"/>
                  </a:lnTo>
                  <a:lnTo>
                    <a:pt x="4937520" y="1345085"/>
                  </a:lnTo>
                  <a:lnTo>
                    <a:pt x="0" y="13450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0381" b="-10383"/>
              </a:stretch>
            </a:blipFill>
          </p:spPr>
        </p:sp>
      </p:grpSp>
      <p:sp>
        <p:nvSpPr>
          <p:cNvPr id="18" name="Freeform 18"/>
          <p:cNvSpPr/>
          <p:nvPr/>
        </p:nvSpPr>
        <p:spPr>
          <a:xfrm>
            <a:off x="8113791" y="2088439"/>
            <a:ext cx="10208775" cy="6432869"/>
          </a:xfrm>
          <a:custGeom>
            <a:avLst/>
            <a:gdLst/>
            <a:ahLst/>
            <a:cxnLst/>
            <a:rect l="l" t="t" r="r" b="b"/>
            <a:pathLst>
              <a:path w="10208775" h="6432869">
                <a:moveTo>
                  <a:pt x="0" y="0"/>
                </a:moveTo>
                <a:lnTo>
                  <a:pt x="10208775" y="0"/>
                </a:lnTo>
                <a:lnTo>
                  <a:pt x="10208775" y="6432869"/>
                </a:lnTo>
                <a:lnTo>
                  <a:pt x="0" y="64328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6161" t="-35354" r="-4229" b="-6712"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181172" y="659848"/>
            <a:ext cx="15925656" cy="764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2"/>
              </a:lnSpc>
              <a:spcBef>
                <a:spcPct val="0"/>
              </a:spcBef>
            </a:pPr>
            <a:r>
              <a:rPr lang="en-US" sz="3871" i="1" u="sng">
                <a:solidFill>
                  <a:srgbClr val="E047D3"/>
                </a:solidFill>
                <a:latin typeface="DM Serif Display Italics"/>
                <a:ea typeface="DM Serif Display Italics"/>
                <a:cs typeface="DM Serif Display Italics"/>
                <a:sym typeface="DM Serif Display Italics"/>
              </a:rPr>
              <a:t>TRANSFORMING VULNERABILITY INTO VICTORY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87354" y="1786193"/>
            <a:ext cx="8110392" cy="3433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9"/>
              </a:lnSpc>
            </a:pPr>
            <a:r>
              <a:rPr lang="en-US" sz="3036" b="1" i="1" u="sng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The Economic Reality</a:t>
            </a:r>
          </a:p>
          <a:p>
            <a:pPr marL="537591" lvl="1" indent="-268796" algn="l">
              <a:lnSpc>
                <a:spcPts val="3361"/>
              </a:lnSpc>
              <a:buFont typeface="Arial"/>
              <a:buChar char="•"/>
            </a:pPr>
            <a:r>
              <a:rPr lang="en-US" sz="249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The Problem: Running a Llama-3-70B model on every single "Hello" message is engineering suicide. It costs too much ($$) and takes too long (Latency: ~2s).</a:t>
            </a:r>
          </a:p>
          <a:p>
            <a:pPr marL="537591" lvl="1" indent="-268796" algn="l">
              <a:lnSpc>
                <a:spcPts val="3361"/>
              </a:lnSpc>
              <a:buFont typeface="Arial"/>
              <a:buChar char="•"/>
            </a:pPr>
            <a:r>
              <a:rPr lang="en-US" sz="249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The Constraint: To integrate with a Telco Gateway (Jio/Airtel), we need to process millions of messages per second.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71638" y="6528660"/>
            <a:ext cx="8396905" cy="2767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5"/>
              </a:lnSpc>
            </a:pPr>
            <a:r>
              <a:rPr lang="en-US" sz="2826" b="1" i="1" u="sng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The ROI (Why Telcos Will Buy This)</a:t>
            </a:r>
          </a:p>
          <a:p>
            <a:pPr marL="567092" lvl="1" indent="-283546" algn="l">
              <a:lnSpc>
                <a:spcPts val="4410"/>
              </a:lnSpc>
              <a:buFont typeface="Arial"/>
              <a:buChar char="•"/>
            </a:pPr>
            <a:r>
              <a:rPr lang="en-US" sz="262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Cost Efficiency: We reduced the compute cost by 92% compared to a pure Gen-AI solution.</a:t>
            </a:r>
          </a:p>
          <a:p>
            <a:pPr marL="567092" lvl="1" indent="-283546" algn="l">
              <a:lnSpc>
                <a:spcPts val="4411"/>
              </a:lnSpc>
              <a:spcBef>
                <a:spcPct val="0"/>
              </a:spcBef>
              <a:buFont typeface="Arial"/>
              <a:buChar char="•"/>
            </a:pPr>
            <a:r>
              <a:rPr lang="en-US" sz="2626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Speed: Average system response time dropped from 2.3s to 0.2s.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468600" y="0"/>
            <a:ext cx="2819400" cy="1584236"/>
            <a:chOff x="0" y="0"/>
            <a:chExt cx="3759200" cy="21123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59200" cy="2112264"/>
            </a:xfrm>
            <a:custGeom>
              <a:avLst/>
              <a:gdLst/>
              <a:ahLst/>
              <a:cxnLst/>
              <a:rect l="l" t="t" r="r" b="b"/>
              <a:pathLst>
                <a:path w="3759200" h="2112264">
                  <a:moveTo>
                    <a:pt x="0" y="0"/>
                  </a:moveTo>
                  <a:lnTo>
                    <a:pt x="3759200" y="0"/>
                  </a:lnTo>
                  <a:lnTo>
                    <a:pt x="3759200" y="2112264"/>
                  </a:lnTo>
                  <a:lnTo>
                    <a:pt x="0" y="2112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5400000">
            <a:off x="4467768" y="5458435"/>
            <a:ext cx="395145" cy="9333100"/>
            <a:chOff x="0" y="0"/>
            <a:chExt cx="526860" cy="124441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26796" cy="12444095"/>
            </a:xfrm>
            <a:custGeom>
              <a:avLst/>
              <a:gdLst/>
              <a:ahLst/>
              <a:cxnLst/>
              <a:rect l="l" t="t" r="r" b="b"/>
              <a:pathLst>
                <a:path w="526796" h="12444095">
                  <a:moveTo>
                    <a:pt x="0" y="0"/>
                  </a:moveTo>
                  <a:lnTo>
                    <a:pt x="526796" y="0"/>
                  </a:lnTo>
                  <a:lnTo>
                    <a:pt x="5267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8695" r="-4059052" b="-91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5400000">
            <a:off x="13531015" y="5554285"/>
            <a:ext cx="395145" cy="9141400"/>
            <a:chOff x="0" y="0"/>
            <a:chExt cx="526860" cy="121885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26796" cy="12188571"/>
            </a:xfrm>
            <a:custGeom>
              <a:avLst/>
              <a:gdLst/>
              <a:ahLst/>
              <a:cxnLst/>
              <a:rect l="l" t="t" r="r" b="b"/>
              <a:pathLst>
                <a:path w="526796" h="12188571">
                  <a:moveTo>
                    <a:pt x="0" y="0"/>
                  </a:moveTo>
                  <a:lnTo>
                    <a:pt x="526796" y="0"/>
                  </a:lnTo>
                  <a:lnTo>
                    <a:pt x="526796" y="12188571"/>
                  </a:lnTo>
                  <a:lnTo>
                    <a:pt x="0" y="12188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937912" r="-198042" b="-2982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 rot="-3046980">
            <a:off x="6083903" y="-3619690"/>
            <a:ext cx="6883222" cy="9331909"/>
            <a:chOff x="0" y="0"/>
            <a:chExt cx="9177630" cy="1244254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26000"/>
              </a:blip>
              <a:stretch>
                <a:fillRect l="-14408" t="-33088" r="-109047" b="-25268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10830154" y="2435009"/>
            <a:ext cx="6360966" cy="8623859"/>
            <a:chOff x="0" y="0"/>
            <a:chExt cx="8481289" cy="1149847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481314" cy="11498453"/>
            </a:xfrm>
            <a:custGeom>
              <a:avLst/>
              <a:gdLst/>
              <a:ahLst/>
              <a:cxnLst/>
              <a:rect l="l" t="t" r="r" b="b"/>
              <a:pathLst>
                <a:path w="8481314" h="11498453">
                  <a:moveTo>
                    <a:pt x="0" y="0"/>
                  </a:moveTo>
                  <a:lnTo>
                    <a:pt x="8481314" y="0"/>
                  </a:lnTo>
                  <a:lnTo>
                    <a:pt x="8481314" y="11498453"/>
                  </a:lnTo>
                  <a:lnTo>
                    <a:pt x="0" y="11498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26000"/>
              </a:blip>
              <a:stretch>
                <a:fillRect l="-14408" t="-33089" r="-109047" b="-25269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3162595" cy="655596"/>
            <a:chOff x="0" y="0"/>
            <a:chExt cx="4216794" cy="87412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216781" cy="874141"/>
            </a:xfrm>
            <a:custGeom>
              <a:avLst/>
              <a:gdLst/>
              <a:ahLst/>
              <a:cxnLst/>
              <a:rect l="l" t="t" r="r" b="b"/>
              <a:pathLst>
                <a:path w="4216781" h="874141">
                  <a:moveTo>
                    <a:pt x="0" y="0"/>
                  </a:moveTo>
                  <a:lnTo>
                    <a:pt x="4216781" y="0"/>
                  </a:lnTo>
                  <a:lnTo>
                    <a:pt x="4216781" y="874141"/>
                  </a:lnTo>
                  <a:lnTo>
                    <a:pt x="0" y="87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14697732" y="8813939"/>
            <a:ext cx="3882009" cy="1098271"/>
            <a:chOff x="0" y="0"/>
            <a:chExt cx="5176012" cy="146436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176012" cy="1464329"/>
            </a:xfrm>
            <a:custGeom>
              <a:avLst/>
              <a:gdLst/>
              <a:ahLst/>
              <a:cxnLst/>
              <a:rect l="l" t="t" r="r" b="b"/>
              <a:pathLst>
                <a:path w="5176012" h="1464329">
                  <a:moveTo>
                    <a:pt x="0" y="0"/>
                  </a:moveTo>
                  <a:lnTo>
                    <a:pt x="5176012" y="0"/>
                  </a:lnTo>
                  <a:lnTo>
                    <a:pt x="5176012" y="1464329"/>
                  </a:lnTo>
                  <a:lnTo>
                    <a:pt x="0" y="14643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8143" b="-8145"/>
              </a:stretch>
            </a:blipFill>
          </p:spPr>
        </p:sp>
      </p:grpSp>
      <p:sp>
        <p:nvSpPr>
          <p:cNvPr id="16" name="Freeform 16"/>
          <p:cNvSpPr/>
          <p:nvPr/>
        </p:nvSpPr>
        <p:spPr>
          <a:xfrm>
            <a:off x="336109" y="1176704"/>
            <a:ext cx="7386194" cy="8229600"/>
          </a:xfrm>
          <a:custGeom>
            <a:avLst/>
            <a:gdLst/>
            <a:ahLst/>
            <a:cxnLst/>
            <a:rect l="l" t="t" r="r" b="b"/>
            <a:pathLst>
              <a:path w="7386194" h="8229600">
                <a:moveTo>
                  <a:pt x="0" y="0"/>
                </a:moveTo>
                <a:lnTo>
                  <a:pt x="7386193" y="0"/>
                </a:lnTo>
                <a:lnTo>
                  <a:pt x="738619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8149136" y="1584236"/>
            <a:ext cx="7839186" cy="7404339"/>
          </a:xfrm>
          <a:custGeom>
            <a:avLst/>
            <a:gdLst/>
            <a:ahLst/>
            <a:cxnLst/>
            <a:rect l="l" t="t" r="r" b="b"/>
            <a:pathLst>
              <a:path w="7839186" h="7404339">
                <a:moveTo>
                  <a:pt x="0" y="0"/>
                </a:moveTo>
                <a:lnTo>
                  <a:pt x="7839186" y="0"/>
                </a:lnTo>
                <a:lnTo>
                  <a:pt x="7839186" y="7404339"/>
                </a:lnTo>
                <a:lnTo>
                  <a:pt x="0" y="740433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r="-1642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5677358" y="40334"/>
            <a:ext cx="11581942" cy="121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2"/>
              </a:lnSpc>
              <a:spcBef>
                <a:spcPct val="0"/>
              </a:spcBef>
            </a:pPr>
            <a:r>
              <a:rPr lang="en-US" sz="6122" b="1">
                <a:solidFill>
                  <a:srgbClr val="E047D3"/>
                </a:solidFill>
                <a:latin typeface="DM Sans Bold"/>
                <a:ea typeface="DM Sans Bold"/>
                <a:cs typeface="DM Sans Bold"/>
                <a:sym typeface="DM Sans Bold"/>
              </a:rPr>
              <a:t>DEMO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3046980">
            <a:off x="6083903" y="-3619690"/>
            <a:ext cx="6883222" cy="9331909"/>
            <a:chOff x="0" y="0"/>
            <a:chExt cx="9177630" cy="1244254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177655" cy="12442571"/>
            </a:xfrm>
            <a:custGeom>
              <a:avLst/>
              <a:gdLst/>
              <a:ahLst/>
              <a:cxnLst/>
              <a:rect l="l" t="t" r="r" b="b"/>
              <a:pathLst>
                <a:path w="9177655" h="12442571">
                  <a:moveTo>
                    <a:pt x="0" y="0"/>
                  </a:moveTo>
                  <a:lnTo>
                    <a:pt x="9177655" y="0"/>
                  </a:lnTo>
                  <a:lnTo>
                    <a:pt x="9177655" y="12442571"/>
                  </a:lnTo>
                  <a:lnTo>
                    <a:pt x="0" y="12442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8" r="-109047" b="-2526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5400000">
            <a:off x="10830154" y="2435009"/>
            <a:ext cx="6360966" cy="8623859"/>
            <a:chOff x="0" y="0"/>
            <a:chExt cx="8481289" cy="1149847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81314" cy="11498453"/>
            </a:xfrm>
            <a:custGeom>
              <a:avLst/>
              <a:gdLst/>
              <a:ahLst/>
              <a:cxnLst/>
              <a:rect l="l" t="t" r="r" b="b"/>
              <a:pathLst>
                <a:path w="8481314" h="11498453">
                  <a:moveTo>
                    <a:pt x="0" y="0"/>
                  </a:moveTo>
                  <a:lnTo>
                    <a:pt x="8481314" y="0"/>
                  </a:lnTo>
                  <a:lnTo>
                    <a:pt x="8481314" y="11498453"/>
                  </a:lnTo>
                  <a:lnTo>
                    <a:pt x="0" y="11498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26000"/>
              </a:blip>
              <a:stretch>
                <a:fillRect l="-14408" t="-33089" r="-109047" b="-25269"/>
              </a:stretch>
            </a:blipFill>
          </p:spPr>
        </p:sp>
      </p:grpSp>
      <p:sp>
        <p:nvSpPr>
          <p:cNvPr id="6" name="AutoShape 6"/>
          <p:cNvSpPr/>
          <p:nvPr/>
        </p:nvSpPr>
        <p:spPr>
          <a:xfrm rot="4320">
            <a:off x="1338396" y="2563854"/>
            <a:ext cx="15262660" cy="0"/>
          </a:xfrm>
          <a:prstGeom prst="line">
            <a:avLst/>
          </a:prstGeom>
          <a:ln w="9525" cap="rnd">
            <a:solidFill>
              <a:srgbClr val="E047D3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 rot="5400000">
            <a:off x="4467768" y="5458435"/>
            <a:ext cx="395145" cy="9333100"/>
            <a:chOff x="0" y="0"/>
            <a:chExt cx="526860" cy="124441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26796" cy="12444095"/>
            </a:xfrm>
            <a:custGeom>
              <a:avLst/>
              <a:gdLst/>
              <a:ahLst/>
              <a:cxnLst/>
              <a:rect l="l" t="t" r="r" b="b"/>
              <a:pathLst>
                <a:path w="526796" h="12444095">
                  <a:moveTo>
                    <a:pt x="0" y="0"/>
                  </a:moveTo>
                  <a:lnTo>
                    <a:pt x="526796" y="0"/>
                  </a:lnTo>
                  <a:lnTo>
                    <a:pt x="526796" y="12444095"/>
                  </a:lnTo>
                  <a:lnTo>
                    <a:pt x="0" y="124440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8695" r="-4059052" b="-910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 rot="5400000">
            <a:off x="13531015" y="5554285"/>
            <a:ext cx="395145" cy="9141400"/>
            <a:chOff x="0" y="0"/>
            <a:chExt cx="526860" cy="121885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26796" cy="12188571"/>
            </a:xfrm>
            <a:custGeom>
              <a:avLst/>
              <a:gdLst/>
              <a:ahLst/>
              <a:cxnLst/>
              <a:rect l="l" t="t" r="r" b="b"/>
              <a:pathLst>
                <a:path w="526796" h="12188571">
                  <a:moveTo>
                    <a:pt x="0" y="0"/>
                  </a:moveTo>
                  <a:lnTo>
                    <a:pt x="526796" y="0"/>
                  </a:lnTo>
                  <a:lnTo>
                    <a:pt x="526796" y="12188571"/>
                  </a:lnTo>
                  <a:lnTo>
                    <a:pt x="0" y="121885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937912" r="-198042" b="-2982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15750826" y="14649"/>
            <a:ext cx="2819400" cy="1584236"/>
            <a:chOff x="0" y="0"/>
            <a:chExt cx="3759200" cy="21123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759200" cy="2112264"/>
            </a:xfrm>
            <a:custGeom>
              <a:avLst/>
              <a:gdLst/>
              <a:ahLst/>
              <a:cxnLst/>
              <a:rect l="l" t="t" r="r" b="b"/>
              <a:pathLst>
                <a:path w="3759200" h="2112264">
                  <a:moveTo>
                    <a:pt x="0" y="0"/>
                  </a:moveTo>
                  <a:lnTo>
                    <a:pt x="3759200" y="0"/>
                  </a:lnTo>
                  <a:lnTo>
                    <a:pt x="3759200" y="2112264"/>
                  </a:lnTo>
                  <a:lnTo>
                    <a:pt x="0" y="2112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-2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383648" y="274996"/>
            <a:ext cx="3162595" cy="655596"/>
            <a:chOff x="0" y="0"/>
            <a:chExt cx="4216794" cy="87412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216781" cy="874141"/>
            </a:xfrm>
            <a:custGeom>
              <a:avLst/>
              <a:gdLst/>
              <a:ahLst/>
              <a:cxnLst/>
              <a:rect l="l" t="t" r="r" b="b"/>
              <a:pathLst>
                <a:path w="4216781" h="874141">
                  <a:moveTo>
                    <a:pt x="0" y="0"/>
                  </a:moveTo>
                  <a:lnTo>
                    <a:pt x="4216781" y="0"/>
                  </a:lnTo>
                  <a:lnTo>
                    <a:pt x="4216781" y="874141"/>
                  </a:lnTo>
                  <a:lnTo>
                    <a:pt x="0" y="87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14405991" y="8784424"/>
            <a:ext cx="3882009" cy="1142989"/>
            <a:chOff x="0" y="0"/>
            <a:chExt cx="5176012" cy="152398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176012" cy="1523951"/>
            </a:xfrm>
            <a:custGeom>
              <a:avLst/>
              <a:gdLst/>
              <a:ahLst/>
              <a:cxnLst/>
              <a:rect l="l" t="t" r="r" b="b"/>
              <a:pathLst>
                <a:path w="5176012" h="1523951">
                  <a:moveTo>
                    <a:pt x="0" y="0"/>
                  </a:moveTo>
                  <a:lnTo>
                    <a:pt x="5176012" y="0"/>
                  </a:lnTo>
                  <a:lnTo>
                    <a:pt x="5176012" y="1523951"/>
                  </a:lnTo>
                  <a:lnTo>
                    <a:pt x="0" y="15239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5868" b="-5870"/>
              </a:stretch>
            </a:blipFill>
          </p:spPr>
        </p:sp>
      </p:grpSp>
      <p:sp>
        <p:nvSpPr>
          <p:cNvPr id="17" name="Freeform 17"/>
          <p:cNvSpPr/>
          <p:nvPr/>
        </p:nvSpPr>
        <p:spPr>
          <a:xfrm>
            <a:off x="98113" y="1579836"/>
            <a:ext cx="18072725" cy="7356463"/>
          </a:xfrm>
          <a:custGeom>
            <a:avLst/>
            <a:gdLst/>
            <a:ahLst/>
            <a:cxnLst/>
            <a:rect l="l" t="t" r="r" b="b"/>
            <a:pathLst>
              <a:path w="18072725" h="7356463">
                <a:moveTo>
                  <a:pt x="0" y="0"/>
                </a:moveTo>
                <a:lnTo>
                  <a:pt x="18072724" y="0"/>
                </a:lnTo>
                <a:lnTo>
                  <a:pt x="18072724" y="7356463"/>
                </a:lnTo>
                <a:lnTo>
                  <a:pt x="0" y="73564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214" t="-3102" r="-17019" b="-26202"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4032855" y="540410"/>
            <a:ext cx="10373136" cy="923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96"/>
              </a:lnSpc>
            </a:pPr>
            <a:r>
              <a:rPr lang="en-US" sz="4700" b="1" i="1" u="sng">
                <a:solidFill>
                  <a:srgbClr val="E047D3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System Architecture (The "Brain")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765</Words>
  <Application>Microsoft Office PowerPoint</Application>
  <PresentationFormat>Custom</PresentationFormat>
  <Paragraphs>85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4" baseType="lpstr">
      <vt:lpstr>Canva Sans</vt:lpstr>
      <vt:lpstr>DM Serif Display Italics</vt:lpstr>
      <vt:lpstr>DM Sans Bold</vt:lpstr>
      <vt:lpstr>Red Hat Display Bold</vt:lpstr>
      <vt:lpstr>Calibri</vt:lpstr>
      <vt:lpstr>Helvetica World Bold Italics</vt:lpstr>
      <vt:lpstr>Helvetica World</vt:lpstr>
      <vt:lpstr>Canva Sans Bold Italics</vt:lpstr>
      <vt:lpstr>Alex Brush</vt:lpstr>
      <vt:lpstr>Helvetica World Bold</vt:lpstr>
      <vt:lpstr>Arial</vt:lpstr>
      <vt:lpstr>DM Sans</vt:lpstr>
      <vt:lpstr>DM Sans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India AI Impact Buildathon - Sample PPT.pptx</dc:title>
  <dc:creator>Asus</dc:creator>
  <cp:lastModifiedBy>Aaradhya Rawat</cp:lastModifiedBy>
  <cp:revision>1</cp:revision>
  <dcterms:created xsi:type="dcterms:W3CDTF">2006-08-16T00:00:00Z</dcterms:created>
  <dcterms:modified xsi:type="dcterms:W3CDTF">2026-02-15T13:16:12Z</dcterms:modified>
  <dc:identifier>DAHA8kr4clw</dc:identifier>
</cp:coreProperties>
</file>

<file path=docProps/thumbnail.jpeg>
</file>